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6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B4563-676D-4C16-AFCE-7F16EE525505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9543D-36D4-414D-98B4-56F7A92F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2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67A317-CA8B-4CD7-B48A-B1DF352DF723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F02ACE-E552-4488-A1C4-72CAB6B77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7A317-CA8B-4CD7-B48A-B1DF352DF723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02ACE-E552-4488-A1C4-72CAB6B77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7A317-CA8B-4CD7-B48A-B1DF352DF723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02ACE-E552-4488-A1C4-72CAB6B77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7A317-CA8B-4CD7-B48A-B1DF352DF723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02ACE-E552-4488-A1C4-72CAB6B776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7A317-CA8B-4CD7-B48A-B1DF352DF723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02ACE-E552-4488-A1C4-72CAB6B776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7A317-CA8B-4CD7-B48A-B1DF352DF723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02ACE-E552-4488-A1C4-72CAB6B776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7A317-CA8B-4CD7-B48A-B1DF352DF723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02ACE-E552-4488-A1C4-72CAB6B776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7A317-CA8B-4CD7-B48A-B1DF352DF723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02ACE-E552-4488-A1C4-72CAB6B7761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67A317-CA8B-4CD7-B48A-B1DF352DF723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02ACE-E552-4488-A1C4-72CAB6B77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67A317-CA8B-4CD7-B48A-B1DF352DF723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F02ACE-E552-4488-A1C4-72CAB6B776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67A317-CA8B-4CD7-B48A-B1DF352DF723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F02ACE-E552-4488-A1C4-72CAB6B776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67A317-CA8B-4CD7-B48A-B1DF352DF723}" type="datetimeFigureOut">
              <a:rPr lang="en-US" smtClean="0"/>
              <a:t>19/07/2017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2F02ACE-E552-4488-A1C4-72CAB6B776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7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Chọn mẫu và cỡ mẫu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TS </a:t>
            </a:r>
            <a:r>
              <a:rPr lang="en-US" dirty="0" err="1" smtClean="0"/>
              <a:t>Lê</a:t>
            </a:r>
            <a:r>
              <a:rPr lang="en-US" dirty="0" smtClean="0"/>
              <a:t> </a:t>
            </a:r>
            <a:r>
              <a:rPr lang="en-US" dirty="0" err="1" smtClean="0"/>
              <a:t>Ngọc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Trưởng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Khoa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Khỏe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Cửu</a:t>
            </a:r>
            <a:r>
              <a:rPr lang="en-US" dirty="0" smtClean="0"/>
              <a:t> Long</a:t>
            </a:r>
          </a:p>
        </p:txBody>
      </p:sp>
    </p:spTree>
    <p:extLst>
      <p:ext uri="{BB962C8B-B14F-4D97-AF65-F5344CB8AC3E}">
        <p14:creationId xmlns:p14="http://schemas.microsoft.com/office/powerpoint/2010/main" val="37396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PICT2643"/>
          <p:cNvPicPr>
            <a:picLocks noChangeAspect="1" noChangeArrowheads="1"/>
          </p:cNvPicPr>
          <p:nvPr/>
        </p:nvPicPr>
        <p:blipFill>
          <a:blip r:embed="rId2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1763"/>
            <a:ext cx="8763000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Line 5"/>
          <p:cNvSpPr>
            <a:spLocks noChangeShapeType="1"/>
          </p:cNvSpPr>
          <p:nvPr/>
        </p:nvSpPr>
        <p:spPr bwMode="auto">
          <a:xfrm>
            <a:off x="4267200" y="990600"/>
            <a:ext cx="46482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Line 6"/>
          <p:cNvSpPr>
            <a:spLocks noChangeShapeType="1"/>
          </p:cNvSpPr>
          <p:nvPr/>
        </p:nvSpPr>
        <p:spPr bwMode="auto">
          <a:xfrm>
            <a:off x="609600" y="1066800"/>
            <a:ext cx="3124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" name="Line 7"/>
          <p:cNvSpPr>
            <a:spLocks noChangeShapeType="1"/>
          </p:cNvSpPr>
          <p:nvPr/>
        </p:nvSpPr>
        <p:spPr bwMode="auto">
          <a:xfrm>
            <a:off x="1295400" y="1371600"/>
            <a:ext cx="76962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8" name="Line 8"/>
          <p:cNvSpPr>
            <a:spLocks noChangeShapeType="1"/>
          </p:cNvSpPr>
          <p:nvPr/>
        </p:nvSpPr>
        <p:spPr bwMode="auto">
          <a:xfrm>
            <a:off x="609600" y="1676400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9" name="Line 9"/>
          <p:cNvSpPr>
            <a:spLocks noChangeShapeType="1"/>
          </p:cNvSpPr>
          <p:nvPr/>
        </p:nvSpPr>
        <p:spPr bwMode="auto">
          <a:xfrm>
            <a:off x="2743200" y="1752600"/>
            <a:ext cx="41910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0" name="Oval 10"/>
          <p:cNvSpPr>
            <a:spLocks noChangeArrowheads="1"/>
          </p:cNvSpPr>
          <p:nvPr/>
        </p:nvSpPr>
        <p:spPr bwMode="auto">
          <a:xfrm>
            <a:off x="4114800" y="4648200"/>
            <a:ext cx="10668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Line 11"/>
          <p:cNvSpPr>
            <a:spLocks noChangeShapeType="1"/>
          </p:cNvSpPr>
          <p:nvPr/>
        </p:nvSpPr>
        <p:spPr bwMode="auto">
          <a:xfrm>
            <a:off x="1676400" y="57912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382000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1676400" y="2514600"/>
            <a:ext cx="457200" cy="366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1203325" y="3554413"/>
            <a:ext cx="549275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PICT2645"/>
          <p:cNvPicPr>
            <a:picLocks noChangeAspect="1" noChangeArrowheads="1"/>
          </p:cNvPicPr>
          <p:nvPr/>
        </p:nvPicPr>
        <p:blipFill>
          <a:blip r:embed="rId2" cstate="screen">
            <a:lum bright="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PICT2646"/>
          <p:cNvPicPr>
            <a:picLocks noChangeAspect="1" noChangeArrowheads="1"/>
          </p:cNvPicPr>
          <p:nvPr/>
        </p:nvPicPr>
        <p:blipFill>
          <a:blip r:embed="rId3" cstate="screen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6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PICT2647"/>
          <p:cNvPicPr>
            <a:picLocks noChangeAspect="1" noChangeArrowheads="1"/>
          </p:cNvPicPr>
          <p:nvPr/>
        </p:nvPicPr>
        <p:blipFill>
          <a:blip r:embed="rId2" cstate="screen">
            <a:lum bright="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3276600" y="1447800"/>
            <a:ext cx="2425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/>
              <a:t>CHỌN MẪU = 500 HỘ</a:t>
            </a:r>
          </a:p>
        </p:txBody>
      </p:sp>
    </p:spTree>
    <p:extLst>
      <p:ext uri="{BB962C8B-B14F-4D97-AF65-F5344CB8AC3E}">
        <p14:creationId xmlns:p14="http://schemas.microsoft.com/office/powerpoint/2010/main" val="25259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8" descr="PICT2653"/>
          <p:cNvPicPr>
            <a:picLocks noChangeAspect="1" noChangeArrowheads="1"/>
          </p:cNvPicPr>
          <p:nvPr/>
        </p:nvPicPr>
        <p:blipFill>
          <a:blip r:embed="rId2" cstate="screen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25"/>
          <a:stretch>
            <a:fillRect/>
          </a:stretch>
        </p:blipFill>
        <p:spPr bwMode="auto">
          <a:xfrm>
            <a:off x="457200" y="1295400"/>
            <a:ext cx="8153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Line 9"/>
          <p:cNvSpPr>
            <a:spLocks noChangeShapeType="1"/>
          </p:cNvSpPr>
          <p:nvPr/>
        </p:nvSpPr>
        <p:spPr bwMode="auto">
          <a:xfrm>
            <a:off x="1143000" y="2286000"/>
            <a:ext cx="7162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2" name="Line 10"/>
          <p:cNvSpPr>
            <a:spLocks noChangeShapeType="1"/>
          </p:cNvSpPr>
          <p:nvPr/>
        </p:nvSpPr>
        <p:spPr bwMode="auto">
          <a:xfrm>
            <a:off x="685800" y="2667000"/>
            <a:ext cx="19812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3" name="Line 11"/>
          <p:cNvSpPr>
            <a:spLocks noChangeShapeType="1"/>
          </p:cNvSpPr>
          <p:nvPr/>
        </p:nvSpPr>
        <p:spPr bwMode="auto">
          <a:xfrm>
            <a:off x="762000" y="16764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4" name="Line 12"/>
          <p:cNvSpPr>
            <a:spLocks noChangeShapeType="1"/>
          </p:cNvSpPr>
          <p:nvPr/>
        </p:nvSpPr>
        <p:spPr bwMode="auto">
          <a:xfrm>
            <a:off x="4953000" y="3505200"/>
            <a:ext cx="304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Line 13"/>
          <p:cNvSpPr>
            <a:spLocks noChangeShapeType="1"/>
          </p:cNvSpPr>
          <p:nvPr/>
        </p:nvSpPr>
        <p:spPr bwMode="auto">
          <a:xfrm>
            <a:off x="609600" y="3200400"/>
            <a:ext cx="3733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6"/>
          <p:cNvSpPr txBox="1">
            <a:spLocks noChangeArrowheads="1"/>
          </p:cNvSpPr>
          <p:nvPr/>
        </p:nvSpPr>
        <p:spPr bwMode="auto">
          <a:xfrm>
            <a:off x="1524000" y="304800"/>
            <a:ext cx="5689378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b="1" dirty="0"/>
              <a:t>CỠ MẪU CHO NGHIÊN CỨU MÔ TẢ CẮT </a:t>
            </a:r>
            <a:r>
              <a:rPr lang="en-US" b="1" dirty="0" smtClean="0"/>
              <a:t>NGANG</a:t>
            </a:r>
          </a:p>
          <a:p>
            <a:pPr algn="ctr"/>
            <a:r>
              <a:rPr lang="vi-VN" b="1" dirty="0" smtClean="0"/>
              <a:t>Ư</a:t>
            </a:r>
            <a:r>
              <a:rPr lang="en-US" b="1" dirty="0" err="1" smtClean="0"/>
              <a:t>ớc</a:t>
            </a:r>
            <a:r>
              <a:rPr lang="en-US" b="1" dirty="0" smtClean="0"/>
              <a:t> </a:t>
            </a:r>
            <a:r>
              <a:rPr lang="en-US" b="1" dirty="0" err="1" smtClean="0"/>
              <a:t>lượng</a:t>
            </a:r>
            <a:r>
              <a:rPr lang="en-US" b="1" dirty="0" smtClean="0"/>
              <a:t> </a:t>
            </a:r>
            <a:r>
              <a:rPr lang="en-US" b="1" dirty="0" err="1" smtClean="0"/>
              <a:t>một</a:t>
            </a:r>
            <a:r>
              <a:rPr lang="en-US" b="1" dirty="0" smtClean="0"/>
              <a:t> </a:t>
            </a:r>
            <a:r>
              <a:rPr lang="en-US" b="1" dirty="0" err="1" smtClean="0"/>
              <a:t>tỷ</a:t>
            </a:r>
            <a:r>
              <a:rPr lang="en-US" b="1" dirty="0" smtClean="0"/>
              <a:t> </a:t>
            </a:r>
            <a:r>
              <a:rPr lang="en-US" b="1" dirty="0" err="1" smtClean="0"/>
              <a:t>lệ</a:t>
            </a:r>
            <a:endParaRPr lang="en-US" b="1" dirty="0"/>
          </a:p>
        </p:txBody>
      </p:sp>
      <p:pic>
        <p:nvPicPr>
          <p:cNvPr id="59395" name="Picture 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43434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8"/>
          <p:cNvSpPr txBox="1">
            <a:spLocks noChangeArrowheads="1"/>
          </p:cNvSpPr>
          <p:nvPr/>
        </p:nvSpPr>
        <p:spPr bwMode="auto">
          <a:xfrm>
            <a:off x="1752600" y="1981200"/>
            <a:ext cx="40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3200" b="1">
                <a:solidFill>
                  <a:srgbClr val="FF0000"/>
                </a:solidFill>
              </a:rPr>
              <a:t>n</a:t>
            </a:r>
          </a:p>
        </p:txBody>
      </p:sp>
      <p:pic>
        <p:nvPicPr>
          <p:cNvPr id="59397" name="Picture 9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5810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10"/>
          <p:cNvSpPr txBox="1">
            <a:spLocks noChangeArrowheads="1"/>
          </p:cNvSpPr>
          <p:nvPr/>
        </p:nvSpPr>
        <p:spPr bwMode="auto">
          <a:xfrm>
            <a:off x="2270125" y="4094163"/>
            <a:ext cx="41624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</a:rPr>
              <a:t>=</a:t>
            </a:r>
            <a:r>
              <a:rPr lang="en-US" sz="2400" b="1">
                <a:solidFill>
                  <a:srgbClr val="FF0000"/>
                </a:solidFill>
              </a:rPr>
              <a:t>1,96 </a:t>
            </a:r>
            <a:r>
              <a:rPr lang="en-US" sz="2000" b="1">
                <a:solidFill>
                  <a:srgbClr val="FF0000"/>
                </a:solidFill>
              </a:rPr>
              <a:t>VỚI MỨC ĐỘ TIN CẬY 95%</a:t>
            </a:r>
          </a:p>
        </p:txBody>
      </p:sp>
      <p:sp>
        <p:nvSpPr>
          <p:cNvPr id="59399" name="Text Box 11"/>
          <p:cNvSpPr txBox="1">
            <a:spLocks noChangeArrowheads="1"/>
          </p:cNvSpPr>
          <p:nvPr/>
        </p:nvSpPr>
        <p:spPr bwMode="auto">
          <a:xfrm>
            <a:off x="2270125" y="4475163"/>
            <a:ext cx="230981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= Tỉ lệ hiện mắc</a:t>
            </a:r>
          </a:p>
        </p:txBody>
      </p:sp>
      <p:sp>
        <p:nvSpPr>
          <p:cNvPr id="59400" name="Text Box 12"/>
          <p:cNvSpPr txBox="1">
            <a:spLocks noChangeArrowheads="1"/>
          </p:cNvSpPr>
          <p:nvPr/>
        </p:nvSpPr>
        <p:spPr bwMode="auto">
          <a:xfrm>
            <a:off x="2286000" y="5029200"/>
            <a:ext cx="52070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400" b="1">
                <a:solidFill>
                  <a:srgbClr val="FF0000"/>
                </a:solidFill>
              </a:rPr>
              <a:t>= độ sai sót , thường dao động +/- 4%</a:t>
            </a:r>
          </a:p>
        </p:txBody>
      </p:sp>
      <p:pic>
        <p:nvPicPr>
          <p:cNvPr id="5940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34956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2" name="Line 16"/>
          <p:cNvSpPr>
            <a:spLocks noChangeShapeType="1"/>
          </p:cNvSpPr>
          <p:nvPr/>
        </p:nvSpPr>
        <p:spPr bwMode="auto">
          <a:xfrm flipH="1">
            <a:off x="381000" y="6248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Line 17"/>
          <p:cNvSpPr>
            <a:spLocks noChangeShapeType="1"/>
          </p:cNvSpPr>
          <p:nvPr/>
        </p:nvSpPr>
        <p:spPr bwMode="auto">
          <a:xfrm flipV="1">
            <a:off x="381000" y="4343400"/>
            <a:ext cx="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4" name="Line 18"/>
          <p:cNvSpPr>
            <a:spLocks noChangeShapeType="1"/>
          </p:cNvSpPr>
          <p:nvPr/>
        </p:nvSpPr>
        <p:spPr bwMode="auto">
          <a:xfrm>
            <a:off x="381000" y="43434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Chọn mẫu là quá trình chọn một phần các đối tượng của quần thể NC </a:t>
            </a:r>
            <a:r>
              <a:rPr lang="en-US" smtClean="0">
                <a:sym typeface="Wingdings" pitchFamily="2" charset="2"/>
              </a:rPr>
              <a:t> nghiên cứu</a:t>
            </a:r>
            <a:endParaRPr lang="en-US" smtClean="0"/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Định nghĩa</a:t>
            </a:r>
          </a:p>
        </p:txBody>
      </p:sp>
      <p:pic>
        <p:nvPicPr>
          <p:cNvPr id="47108" name="Picture 6" descr="PICT2635"/>
          <p:cNvPicPr>
            <a:picLocks noChangeAspect="1" noChangeArrowheads="1"/>
          </p:cNvPicPr>
          <p:nvPr/>
        </p:nvPicPr>
        <p:blipFill>
          <a:blip r:embed="rId2" cstate="screen">
            <a:lum bright="24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7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9"/>
          <p:cNvGrpSpPr>
            <a:grpSpLocks/>
          </p:cNvGrpSpPr>
          <p:nvPr/>
        </p:nvGrpSpPr>
        <p:grpSpPr bwMode="auto">
          <a:xfrm>
            <a:off x="228600" y="928688"/>
            <a:ext cx="8382000" cy="4678362"/>
            <a:chOff x="144" y="585"/>
            <a:chExt cx="5280" cy="2947"/>
          </a:xfrm>
        </p:grpSpPr>
        <p:pic>
          <p:nvPicPr>
            <p:cNvPr id="48134" name="Picture 4" descr="PICT263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85"/>
              <a:ext cx="5280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5" name="Text Box 5"/>
            <p:cNvSpPr txBox="1">
              <a:spLocks noChangeArrowheads="1"/>
            </p:cNvSpPr>
            <p:nvPr/>
          </p:nvSpPr>
          <p:spPr bwMode="auto">
            <a:xfrm>
              <a:off x="528" y="925"/>
              <a:ext cx="466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48131" name="Line 6"/>
          <p:cNvSpPr>
            <a:spLocks noChangeShapeType="1"/>
          </p:cNvSpPr>
          <p:nvPr/>
        </p:nvSpPr>
        <p:spPr bwMode="auto">
          <a:xfrm flipV="1">
            <a:off x="762000" y="2667000"/>
            <a:ext cx="7848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Line 7"/>
          <p:cNvSpPr>
            <a:spLocks noChangeShapeType="1"/>
          </p:cNvSpPr>
          <p:nvPr/>
        </p:nvSpPr>
        <p:spPr bwMode="auto">
          <a:xfrm flipV="1">
            <a:off x="685800" y="2895600"/>
            <a:ext cx="7848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Line 8"/>
          <p:cNvSpPr>
            <a:spLocks noChangeShapeType="1"/>
          </p:cNvSpPr>
          <p:nvPr/>
        </p:nvSpPr>
        <p:spPr bwMode="auto">
          <a:xfrm flipV="1">
            <a:off x="762000" y="32004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PICT263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55" name="Group 7"/>
          <p:cNvGrpSpPr>
            <a:grpSpLocks/>
          </p:cNvGrpSpPr>
          <p:nvPr/>
        </p:nvGrpSpPr>
        <p:grpSpPr bwMode="auto">
          <a:xfrm>
            <a:off x="0" y="3086100"/>
            <a:ext cx="9144000" cy="3240088"/>
            <a:chOff x="0" y="1944"/>
            <a:chExt cx="5760" cy="2041"/>
          </a:xfrm>
        </p:grpSpPr>
        <p:pic>
          <p:nvPicPr>
            <p:cNvPr id="49156" name="Picture 5" descr="PICT263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44"/>
              <a:ext cx="5760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7" name="Text Box 6"/>
            <p:cNvSpPr txBox="1">
              <a:spLocks noChangeArrowheads="1"/>
            </p:cNvSpPr>
            <p:nvPr/>
          </p:nvSpPr>
          <p:spPr bwMode="auto">
            <a:xfrm>
              <a:off x="192" y="2352"/>
              <a:ext cx="39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56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PP chọn mẫu ngẫu nhiên</a:t>
            </a:r>
          </a:p>
        </p:txBody>
      </p:sp>
      <p:pic>
        <p:nvPicPr>
          <p:cNvPr id="50179" name="Picture 5" descr="PICT263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372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5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PICT263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9575"/>
            <a:ext cx="91440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1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PICT264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685800" y="0"/>
            <a:ext cx="60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304800" y="2473325"/>
            <a:ext cx="551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sz="2000" b="1">
                <a:latin typeface="Times New Roman" pitchFamily="18" charset="0"/>
              </a:rPr>
              <a:t>- Chọn mẫu ngẫu nhiên dùng bảng số ngẫu nhiên</a:t>
            </a:r>
          </a:p>
        </p:txBody>
      </p:sp>
      <p:pic>
        <p:nvPicPr>
          <p:cNvPr id="52229" name="Picture 7" descr="PICT264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534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7" descr="PICT264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853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3810000"/>
            <a:ext cx="328613" cy="461963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4648200"/>
            <a:ext cx="328613" cy="461963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003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p06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731838"/>
            <a:ext cx="8229600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Line 6"/>
          <p:cNvSpPr>
            <a:spLocks noChangeShapeType="1"/>
          </p:cNvSpPr>
          <p:nvPr/>
        </p:nvSpPr>
        <p:spPr bwMode="auto">
          <a:xfrm>
            <a:off x="762000" y="1219200"/>
            <a:ext cx="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2" name="Line 7"/>
          <p:cNvSpPr>
            <a:spLocks noChangeShapeType="1"/>
          </p:cNvSpPr>
          <p:nvPr/>
        </p:nvSpPr>
        <p:spPr bwMode="auto">
          <a:xfrm>
            <a:off x="838200" y="11430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260725" y="201613"/>
            <a:ext cx="2141538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b="1"/>
              <a:t>Bảng số ngẫu nhiên</a:t>
            </a:r>
          </a:p>
        </p:txBody>
      </p:sp>
    </p:spTree>
    <p:extLst>
      <p:ext uri="{BB962C8B-B14F-4D97-AF65-F5344CB8AC3E}">
        <p14:creationId xmlns:p14="http://schemas.microsoft.com/office/powerpoint/2010/main" val="41286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bảng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ngẫu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</a:t>
            </a:r>
          </a:p>
          <a:p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Randbetween</a:t>
            </a:r>
            <a:r>
              <a:rPr lang="en-US" dirty="0" smtClean="0"/>
              <a:t>(n</a:t>
            </a:r>
            <a:r>
              <a:rPr lang="en-US" baseline="-25000" dirty="0" smtClean="0"/>
              <a:t>1</a:t>
            </a:r>
            <a:r>
              <a:rPr lang="en-US" dirty="0" smtClean="0"/>
              <a:t>,n</a:t>
            </a:r>
            <a:r>
              <a:rPr lang="en-US" sz="2530" baseline="-26000" dirty="0" smtClean="0"/>
              <a:t> k</a:t>
            </a:r>
            <a:r>
              <a:rPr lang="en-US" sz="2530" dirty="0" smtClean="0"/>
              <a:t>)</a:t>
            </a:r>
          </a:p>
          <a:p>
            <a:r>
              <a:rPr lang="en-US" sz="2530" dirty="0" smtClean="0"/>
              <a:t>Ô </a:t>
            </a:r>
            <a:r>
              <a:rPr lang="en-US" sz="2530" dirty="0" err="1" smtClean="0"/>
              <a:t>đầu</a:t>
            </a:r>
            <a:r>
              <a:rPr lang="en-US" sz="2530" dirty="0" smtClean="0"/>
              <a:t> </a:t>
            </a:r>
            <a:r>
              <a:rPr lang="en-US" sz="2530" dirty="0" err="1" smtClean="0"/>
              <a:t>tiên</a:t>
            </a:r>
            <a:r>
              <a:rPr lang="en-US" sz="2530" dirty="0" smtClean="0"/>
              <a:t> =</a:t>
            </a:r>
            <a:r>
              <a:rPr lang="en-US" dirty="0"/>
              <a:t> </a:t>
            </a:r>
            <a:r>
              <a:rPr lang="en-US" dirty="0" err="1"/>
              <a:t>Randbetween</a:t>
            </a:r>
            <a:r>
              <a:rPr lang="en-US" dirty="0"/>
              <a:t>(n</a:t>
            </a:r>
            <a:r>
              <a:rPr lang="en-US" baseline="-25000" dirty="0"/>
              <a:t>1</a:t>
            </a:r>
            <a:r>
              <a:rPr lang="en-US" dirty="0"/>
              <a:t>,n</a:t>
            </a:r>
            <a:r>
              <a:rPr lang="en-US" sz="2530" baseline="-26000" dirty="0"/>
              <a:t> k</a:t>
            </a:r>
            <a:r>
              <a:rPr lang="en-US" sz="2530" dirty="0" smtClean="0"/>
              <a:t>)</a:t>
            </a:r>
          </a:p>
          <a:p>
            <a:r>
              <a:rPr lang="en-US" sz="2530" dirty="0" smtClean="0"/>
              <a:t>Copy </a:t>
            </a:r>
            <a:r>
              <a:rPr lang="en-US" sz="2530" dirty="0" err="1" smtClean="0"/>
              <a:t>và</a:t>
            </a:r>
            <a:r>
              <a:rPr lang="en-US" sz="2530" dirty="0" smtClean="0"/>
              <a:t> </a:t>
            </a:r>
            <a:r>
              <a:rPr lang="en-US" sz="2530" dirty="0" err="1" smtClean="0"/>
              <a:t>dán</a:t>
            </a:r>
            <a:r>
              <a:rPr lang="en-US" sz="2530" dirty="0" smtClean="0"/>
              <a:t> </a:t>
            </a:r>
            <a:r>
              <a:rPr lang="en-US" sz="2530" dirty="0" err="1" smtClean="0"/>
              <a:t>các</a:t>
            </a:r>
            <a:r>
              <a:rPr lang="en-US" sz="2530" dirty="0" smtClean="0"/>
              <a:t> ô </a:t>
            </a:r>
            <a:r>
              <a:rPr lang="en-US" sz="2530" dirty="0" err="1" smtClean="0"/>
              <a:t>kế</a:t>
            </a:r>
            <a:r>
              <a:rPr lang="en-US" sz="2530" dirty="0" smtClean="0"/>
              <a:t> </a:t>
            </a:r>
            <a:r>
              <a:rPr lang="en-US" sz="2530" dirty="0" err="1" smtClean="0"/>
              <a:t>tiếp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301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</TotalTime>
  <Words>132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Chọn mẫu và cỡ mẫu</vt:lpstr>
      <vt:lpstr>Định nghĩa</vt:lpstr>
      <vt:lpstr>PowerPoint Presentation</vt:lpstr>
      <vt:lpstr>PowerPoint Presentation</vt:lpstr>
      <vt:lpstr>PP chọn mẫu ngẫu nhiên</vt:lpstr>
      <vt:lpstr>PowerPoint Presentation</vt:lpstr>
      <vt:lpstr>PowerPoint Presentation</vt:lpstr>
      <vt:lpstr>PowerPoint Presentation</vt:lpstr>
      <vt:lpstr>Cách tạo bảng số ngẫu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Chọn mẫu và cỡ mẫu</dc:title>
  <dc:creator>WIN7</dc:creator>
  <cp:lastModifiedBy>Windows User</cp:lastModifiedBy>
  <cp:revision>8</cp:revision>
  <dcterms:created xsi:type="dcterms:W3CDTF">2017-05-18T02:58:55Z</dcterms:created>
  <dcterms:modified xsi:type="dcterms:W3CDTF">2017-07-19T01:00:11Z</dcterms:modified>
</cp:coreProperties>
</file>